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0"/>
  </p:notesMasterIdLst>
  <p:sldIdLst>
    <p:sldId id="257" r:id="rId3"/>
    <p:sldId id="261" r:id="rId4"/>
    <p:sldId id="263" r:id="rId5"/>
    <p:sldId id="264" r:id="rId6"/>
    <p:sldId id="265" r:id="rId7"/>
    <p:sldId id="266" r:id="rId8"/>
    <p:sldId id="267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Black" panose="02000000000000000000" pitchFamily="2" charset="0"/>
      <p:bold r:id="rId15"/>
      <p:boldItalic r:id="rId16"/>
    </p:embeddedFont>
    <p:embeddedFont>
      <p:font typeface="Roboto Thin" panose="02000000000000000000" pitchFamily="2" charset="0"/>
      <p:regular r:id="rId17"/>
      <p:bold r:id="rId18"/>
      <p:italic r:id="rId19"/>
      <p:boldItalic r:id="rId20"/>
    </p:embeddedFont>
    <p:embeddedFont>
      <p:font typeface="Dosis" panose="02010503020202060003" pitchFamily="2" charset="77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839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463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51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507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98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Capstone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Christopher Salonia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2/25/19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1. </a:t>
            </a:r>
            <a:r>
              <a:rPr lang="en-US" dirty="0"/>
              <a:t>What columns does the table have? Select the first ten rows.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different columns that are within the 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survey </a:t>
            </a:r>
            <a:r>
              <a:rPr lang="en-US" sz="12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table are the following: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question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response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SELECT *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means querying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ALL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columns that appear within the survey table. It was also requested to limit to the first 10 entries of the table (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the LIMIT </a:t>
            </a:r>
            <a:r>
              <a:rPr lang="en-US" sz="1200" b="1" u="sng" dirty="0">
                <a:latin typeface="Roboto"/>
                <a:ea typeface="Roboto"/>
                <a:cs typeface="Roboto"/>
                <a:sym typeface="Roboto"/>
              </a:rPr>
              <a:t>&lt;enter # of rows&gt;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and ending with a semi-colon to close the query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2. </a:t>
            </a:r>
            <a:r>
              <a:rPr lang="en-US" i="1" dirty="0"/>
              <a:t>What is the number of responses for each question within the table?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23053" y="1057890"/>
            <a:ext cx="38709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‘responses’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87522" y="1057890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 get this response, you first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column along with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DISTINCT COUNT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of </a:t>
            </a: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that answered each question within the survey table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u="sng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Grouping 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column gives an accurate count of users traveling through the funnel. Without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Group 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not all questions would be captured in the query. I have also added an alias (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AS &lt;renamed column of choice&gt;)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rename the column to ‘responses’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928528277"/>
              </p:ext>
            </p:extLst>
          </p:nvPr>
        </p:nvGraphicFramePr>
        <p:xfrm>
          <a:off x="197069" y="2890890"/>
          <a:ext cx="4901806" cy="18591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3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1. What are you looking for?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500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2. What’s your Fit?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475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3. Which Shapes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380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4. Which colors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361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9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5. When was your last eye exam?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270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1555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43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3. </a:t>
            </a:r>
            <a:r>
              <a:rPr lang="en-US" i="1" dirty="0"/>
              <a:t>Which question(s) of the quiz have a lower completion rates and why?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23053" y="1057890"/>
            <a:ext cx="3870900" cy="39354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‘responses’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EXCEL FORMULAS USED TO ANSWER QUESTION 3.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87522" y="1057890"/>
            <a:ext cx="4920900" cy="141636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The lowest completion rate is Question 5 with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270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(74% completion rate) responses from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361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responses in Question 4 followed by Question 3 with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380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responses (80% completion rate) from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475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in Question 2. In my review, Questions 1 through 4 are opinion based questions while the 5</a:t>
            </a:r>
            <a:r>
              <a:rPr lang="en-US" sz="1000" baseline="30000" dirty="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question is based off an event date in the past that the user may not remember off-hand.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NOTE: Spreadsheet software was used to calculate the completion rates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091869383"/>
              </p:ext>
            </p:extLst>
          </p:nvPr>
        </p:nvGraphicFramePr>
        <p:xfrm>
          <a:off x="197069" y="2545976"/>
          <a:ext cx="4901806" cy="244736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363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141">
                  <a:extLst>
                    <a:ext uri="{9D8B030D-6E8A-4147-A177-3AD203B41FA5}">
                      <a16:colId xmlns:a16="http://schemas.microsoft.com/office/drawing/2014/main" val="1550565248"/>
                    </a:ext>
                  </a:extLst>
                </a:gridCol>
              </a:tblGrid>
              <a:tr h="3496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Completion Rates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1. What are you looking for?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500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100%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8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2. What’s your Fit?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475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95%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9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3. Which Shapes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380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80%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9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4. Which colors do you like?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361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95%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97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5. When was your last eye exam?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270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strike="noStrike" cap="none" dirty="0"/>
                        <a:t>74%</a:t>
                      </a:r>
                      <a:endParaRPr sz="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1555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93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4. </a:t>
            </a:r>
            <a:r>
              <a:rPr lang="en-US" dirty="0"/>
              <a:t>What are the column names for the 3 different tables?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quiz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table has the following 5 columns using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SELECT *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clause: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style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fit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shape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color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u="sng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 b="1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has the following 3 columns using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SELECT *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clause: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number_of_pairs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address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u="sng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purchase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has the following 6 columns using the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SELECT *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clause: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product_id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style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 err="1">
                <a:latin typeface="Roboto"/>
                <a:ea typeface="Roboto"/>
                <a:cs typeface="Roboto"/>
                <a:sym typeface="Roboto"/>
              </a:rPr>
              <a:t>model_name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color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price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u="sng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3 tables are </a:t>
            </a:r>
            <a:r>
              <a:rPr lang="en-US" sz="1200" b="1" u="sng" dirty="0">
                <a:latin typeface="Roboto"/>
                <a:ea typeface="Roboto"/>
                <a:cs typeface="Roboto"/>
                <a:sym typeface="Roboto"/>
              </a:rPr>
              <a:t>separately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queried by SELECT * from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&lt;table name&gt;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while limiting 5 entries (as requested) for the Analyst’s review of the data therein. 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Limiting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the number of outputs allows for the ability to quickly review without summoning the whole table which could run slowly depending on how much data is in the table.</a:t>
            </a:r>
            <a:endParaRPr lang="en-US" sz="1200" u="sng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4274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5. </a:t>
            </a:r>
            <a:r>
              <a:rPr lang="en-US" dirty="0"/>
              <a:t>Use a Left Join to combine the 3 tables (starting from the top of the funnel)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14785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40740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We must first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DISTINCT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user_ids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from the table that is the top of the funnel (</a:t>
            </a:r>
            <a:r>
              <a:rPr lang="en-US" sz="1000" u="sng" dirty="0">
                <a:latin typeface="Roboto"/>
                <a:ea typeface="Roboto"/>
                <a:cs typeface="Roboto"/>
                <a:sym typeface="Roboto"/>
              </a:rPr>
              <a:t>Quiz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table). We then query the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-US" sz="1000" u="sng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table (traveling to the middle of the funnel).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TRUE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returns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‘1’ while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FALSE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returns ‘0’. TRUE means a  Try-on kit was ordered with the similar rule reflecting the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is_purchase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column (‘1’ is a purchase and ‘0’ is not). I have aliased each table as the first letter of the name to make it easier to query (ex.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LEFT JOIN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‘h’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). Blanks within a row are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NULL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values. </a:t>
            </a:r>
            <a:r>
              <a:rPr lang="en-US" sz="1000" b="1" dirty="0" err="1">
                <a:latin typeface="Roboto"/>
                <a:ea typeface="Roboto"/>
                <a:cs typeface="Roboto"/>
                <a:sym typeface="Roboto"/>
              </a:rPr>
              <a:t>Number_of_pairs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are the number of pairs for each </a:t>
            </a:r>
            <a:r>
              <a:rPr lang="en-US" sz="10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listed in the query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6047D9-6161-FF48-926B-E7F5AF559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66764"/>
              </p:ext>
            </p:extLst>
          </p:nvPr>
        </p:nvGraphicFramePr>
        <p:xfrm>
          <a:off x="177975" y="2679829"/>
          <a:ext cx="4920900" cy="2065906"/>
        </p:xfrm>
        <a:graphic>
          <a:graphicData uri="http://schemas.openxmlformats.org/drawingml/2006/table">
            <a:tbl>
              <a:tblPr/>
              <a:tblGrid>
                <a:gridCol w="2497541">
                  <a:extLst>
                    <a:ext uri="{9D8B030D-6E8A-4147-A177-3AD203B41FA5}">
                      <a16:colId xmlns:a16="http://schemas.microsoft.com/office/drawing/2014/main" val="773614314"/>
                    </a:ext>
                  </a:extLst>
                </a:gridCol>
                <a:gridCol w="857242">
                  <a:extLst>
                    <a:ext uri="{9D8B030D-6E8A-4147-A177-3AD203B41FA5}">
                      <a16:colId xmlns:a16="http://schemas.microsoft.com/office/drawing/2014/main" val="3127332408"/>
                    </a:ext>
                  </a:extLst>
                </a:gridCol>
                <a:gridCol w="914941">
                  <a:extLst>
                    <a:ext uri="{9D8B030D-6E8A-4147-A177-3AD203B41FA5}">
                      <a16:colId xmlns:a16="http://schemas.microsoft.com/office/drawing/2014/main" val="2492339847"/>
                    </a:ext>
                  </a:extLst>
                </a:gridCol>
                <a:gridCol w="651176">
                  <a:extLst>
                    <a:ext uri="{9D8B030D-6E8A-4147-A177-3AD203B41FA5}">
                      <a16:colId xmlns:a16="http://schemas.microsoft.com/office/drawing/2014/main" val="3078875568"/>
                    </a:ext>
                  </a:extLst>
                </a:gridCol>
              </a:tblGrid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958810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589022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431353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474866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39238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592710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866208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953885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160317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00016"/>
                  </a:ext>
                </a:extLst>
              </a:tr>
              <a:tr h="138846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marL="54807" marR="54807" marT="27403" marB="2740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24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0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Question 6. </a:t>
            </a:r>
            <a:r>
              <a:rPr lang="en-US" dirty="0"/>
              <a:t>What Kind of Insights can we draw?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4"/>
            <a:ext cx="3870900" cy="26218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funnels AS (SELECT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LIMIT 100)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num_browse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browse_to_home_try_on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home_to_purchase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27479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I created a subquery using the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&lt;insert subquery table name of choice&gt;</a:t>
            </a:r>
            <a:r>
              <a:rPr lang="en-US" sz="10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AS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clause that takes you through the funnel from </a:t>
            </a:r>
            <a:r>
              <a:rPr lang="en-US" sz="1000" u="sng" dirty="0">
                <a:latin typeface="Roboto"/>
                <a:ea typeface="Roboto"/>
                <a:cs typeface="Roboto"/>
                <a:sym typeface="Roboto"/>
              </a:rPr>
              <a:t>quiz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1000" u="sng" dirty="0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. Using the query from the previous question except adding a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LIMIT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entries to expand the sample size, I can see that from the top of the funnel (quiz table) to the bottom of the funnel (purchase table), the overall conversion rate is 41% while the conversion comparison for each step is the following: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quiz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1000" b="1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tables, it’s a 68% conversion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lang="en-US" sz="1000" b="1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purchase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tables, it’s 60% conversion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Numbers can sometimes be deceiving! If I hadn’t expanded the sample size to 100 users, the </a:t>
            </a:r>
            <a:r>
              <a:rPr lang="en-US" sz="1000" b="1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 purchase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rate was listed as 42% for the first 10 users which wouldn’t give a good representation of the conversion in the last step (~</a:t>
            </a:r>
            <a:r>
              <a:rPr lang="en-US" sz="10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18%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 in differential variance between 100 users and 10 users!).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B151DA-2C59-9A44-A625-55E1CFFD2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88913"/>
              </p:ext>
            </p:extLst>
          </p:nvPr>
        </p:nvGraphicFramePr>
        <p:xfrm>
          <a:off x="177975" y="4019155"/>
          <a:ext cx="4920899" cy="426720"/>
        </p:xfrm>
        <a:graphic>
          <a:graphicData uri="http://schemas.openxmlformats.org/drawingml/2006/table">
            <a:tbl>
              <a:tblPr/>
              <a:tblGrid>
                <a:gridCol w="789381">
                  <a:extLst>
                    <a:ext uri="{9D8B030D-6E8A-4147-A177-3AD203B41FA5}">
                      <a16:colId xmlns:a16="http://schemas.microsoft.com/office/drawing/2014/main" val="575994092"/>
                    </a:ext>
                  </a:extLst>
                </a:gridCol>
                <a:gridCol w="751185">
                  <a:extLst>
                    <a:ext uri="{9D8B030D-6E8A-4147-A177-3AD203B41FA5}">
                      <a16:colId xmlns:a16="http://schemas.microsoft.com/office/drawing/2014/main" val="1940234624"/>
                    </a:ext>
                  </a:extLst>
                </a:gridCol>
                <a:gridCol w="898534">
                  <a:extLst>
                    <a:ext uri="{9D8B030D-6E8A-4147-A177-3AD203B41FA5}">
                      <a16:colId xmlns:a16="http://schemas.microsoft.com/office/drawing/2014/main" val="3243362403"/>
                    </a:ext>
                  </a:extLst>
                </a:gridCol>
                <a:gridCol w="1316421">
                  <a:extLst>
                    <a:ext uri="{9D8B030D-6E8A-4147-A177-3AD203B41FA5}">
                      <a16:colId xmlns:a16="http://schemas.microsoft.com/office/drawing/2014/main" val="3077379050"/>
                    </a:ext>
                  </a:extLst>
                </a:gridCol>
                <a:gridCol w="1165378">
                  <a:extLst>
                    <a:ext uri="{9D8B030D-6E8A-4147-A177-3AD203B41FA5}">
                      <a16:colId xmlns:a16="http://schemas.microsoft.com/office/drawing/2014/main" val="517886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num_browse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num_try_on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num_purchase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browse_to_home_try_on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home_to_purchase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687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68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0.68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0.602941176470588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7857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8F591C-AB34-E34B-80C3-0308FAE89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73216"/>
              </p:ext>
            </p:extLst>
          </p:nvPr>
        </p:nvGraphicFramePr>
        <p:xfrm>
          <a:off x="177975" y="4515769"/>
          <a:ext cx="4920898" cy="474134"/>
        </p:xfrm>
        <a:graphic>
          <a:graphicData uri="http://schemas.openxmlformats.org/drawingml/2006/table">
            <a:tbl>
              <a:tblPr/>
              <a:tblGrid>
                <a:gridCol w="771497">
                  <a:extLst>
                    <a:ext uri="{9D8B030D-6E8A-4147-A177-3AD203B41FA5}">
                      <a16:colId xmlns:a16="http://schemas.microsoft.com/office/drawing/2014/main" val="3401191294"/>
                    </a:ext>
                  </a:extLst>
                </a:gridCol>
                <a:gridCol w="729794">
                  <a:extLst>
                    <a:ext uri="{9D8B030D-6E8A-4147-A177-3AD203B41FA5}">
                      <a16:colId xmlns:a16="http://schemas.microsoft.com/office/drawing/2014/main" val="1959131780"/>
                    </a:ext>
                  </a:extLst>
                </a:gridCol>
                <a:gridCol w="922044">
                  <a:extLst>
                    <a:ext uri="{9D8B030D-6E8A-4147-A177-3AD203B41FA5}">
                      <a16:colId xmlns:a16="http://schemas.microsoft.com/office/drawing/2014/main" val="2469872600"/>
                    </a:ext>
                  </a:extLst>
                </a:gridCol>
                <a:gridCol w="1324304">
                  <a:extLst>
                    <a:ext uri="{9D8B030D-6E8A-4147-A177-3AD203B41FA5}">
                      <a16:colId xmlns:a16="http://schemas.microsoft.com/office/drawing/2014/main" val="2600630114"/>
                    </a:ext>
                  </a:extLst>
                </a:gridCol>
                <a:gridCol w="1173259">
                  <a:extLst>
                    <a:ext uri="{9D8B030D-6E8A-4147-A177-3AD203B41FA5}">
                      <a16:colId xmlns:a16="http://schemas.microsoft.com/office/drawing/2014/main" val="3171142896"/>
                    </a:ext>
                  </a:extLst>
                </a:gridCol>
              </a:tblGrid>
              <a:tr h="16594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num_browse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num_try_on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rgbClr val="292929"/>
                          </a:solidFill>
                          <a:effectLst/>
                        </a:rPr>
                        <a:t>num_purchase</a:t>
                      </a:r>
                      <a:endParaRPr lang="en-US" sz="8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browse_to_home_try_on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292929"/>
                          </a:solidFill>
                          <a:effectLst/>
                        </a:rPr>
                        <a:t>home_to_purchase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47811"/>
                  </a:ext>
                </a:extLst>
              </a:tr>
              <a:tr h="260774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0.7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0.428571428571429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459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3303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1265</Words>
  <Application>Microsoft Macintosh PowerPoint</Application>
  <PresentationFormat>On-screen Show (16:9)</PresentationFormat>
  <Paragraphs>187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Roboto</vt:lpstr>
      <vt:lpstr>Roboto Black</vt:lpstr>
      <vt:lpstr>Arial</vt:lpstr>
      <vt:lpstr>Roboto Thin</vt:lpstr>
      <vt:lpstr>Dosis</vt:lpstr>
      <vt:lpstr>Courier New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Christopher Salonia</cp:lastModifiedBy>
  <cp:revision>23</cp:revision>
  <dcterms:modified xsi:type="dcterms:W3CDTF">2019-02-26T02:12:38Z</dcterms:modified>
</cp:coreProperties>
</file>